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notesMasterIdLst>
    <p:notesMasterId r:id="rId18"/>
  </p:notesMasterIdLst>
  <p:sldIdLst>
    <p:sldId id="257" r:id="rId2"/>
    <p:sldId id="283" r:id="rId3"/>
    <p:sldId id="284" r:id="rId4"/>
    <p:sldId id="285" r:id="rId5"/>
    <p:sldId id="286" r:id="rId6"/>
    <p:sldId id="287" r:id="rId7"/>
    <p:sldId id="288" r:id="rId8"/>
    <p:sldId id="277" r:id="rId9"/>
    <p:sldId id="338" r:id="rId10"/>
    <p:sldId id="279" r:id="rId11"/>
    <p:sldId id="340" r:id="rId12"/>
    <p:sldId id="282" r:id="rId13"/>
    <p:sldId id="289" r:id="rId14"/>
    <p:sldId id="290" r:id="rId15"/>
    <p:sldId id="292" r:id="rId16"/>
    <p:sldId id="35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CC"/>
    <a:srgbClr val="9999FF"/>
    <a:srgbClr val="008000"/>
    <a:srgbClr val="1C1C1C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6" autoAdjust="0"/>
    <p:restoredTop sz="94660"/>
  </p:normalViewPr>
  <p:slideViewPr>
    <p:cSldViewPr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81926-3168-4DF4-9BBD-424FC2C835BD}" type="datetimeFigureOut">
              <a:rPr lang="en-GB" smtClean="0"/>
              <a:pPr/>
              <a:t>08/03/2022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CE825-25F2-4423-88C5-E41C6144D1D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71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Afbeelding</a:t>
            </a:r>
            <a:r>
              <a:rPr lang="en-GB" dirty="0"/>
              <a:t>: https://www.flickr.com/photos/studiodxavier/6063335422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B0683-F12E-45DC-9FA2-5E73EECEB29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02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CE825-25F2-4423-88C5-E41C6144D1D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79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08/03/2022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3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08/03/2022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84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08/03/2022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34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B3A1F557-0527-4AC7-8328-0BD346DF50D8}" type="datetimeFigureOut">
              <a:rPr lang="en-GB" smtClean="0"/>
              <a:pPr/>
              <a:t>08/03/2022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05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08/03/2022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05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11256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11256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08/03/2022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39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08/03/2022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45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08/03/2022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95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08/03/2022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29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08/03/2022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63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08/03/2022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06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solidFill>
            <a:srgbClr val="9999FF">
              <a:alpha val="89804"/>
            </a:srgbClr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328592"/>
          </a:xfrm>
          <a:prstGeom prst="rect">
            <a:avLst/>
          </a:prstGeom>
          <a:solidFill>
            <a:srgbClr val="9999FF">
              <a:alpha val="89804"/>
            </a:srgbClr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rgbClr val="9999FF">
              <a:alpha val="89804"/>
            </a:srgbClr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B3A1F557-0527-4AC7-8328-0BD346DF50D8}" type="datetimeFigureOut">
              <a:rPr lang="en-GB" smtClean="0"/>
              <a:pPr/>
              <a:t>08/03/2022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rgbClr val="9999FF">
              <a:alpha val="89804"/>
            </a:srgbClr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rgbClr val="9999FF">
              <a:alpha val="89804"/>
            </a:srgbClr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51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41148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r>
              <a:rPr lang="nl-NL" dirty="0" err="1"/>
              <a:t>Grammar</a:t>
            </a:r>
            <a:r>
              <a:rPr lang="nl-NL" dirty="0"/>
              <a:t>: Beschrijven</a:t>
            </a:r>
          </a:p>
          <a:p>
            <a:endParaRPr lang="nl-NL" dirty="0"/>
          </a:p>
          <a:p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the </a:t>
            </a:r>
            <a:r>
              <a:rPr lang="nl-NL" dirty="0" err="1"/>
              <a:t>book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b="1" i="1" dirty="0"/>
          </a:p>
          <a:p>
            <a:pPr marL="0" indent="0">
              <a:buNone/>
            </a:pPr>
            <a:r>
              <a:rPr lang="nl-NL" b="1" i="1" dirty="0"/>
              <a:t>Goal: </a:t>
            </a:r>
            <a:r>
              <a:rPr lang="nl-NL" b="1" i="1" dirty="0" err="1"/>
              <a:t>being</a:t>
            </a:r>
            <a:r>
              <a:rPr lang="nl-NL" b="1" i="1" dirty="0"/>
              <a:t> </a:t>
            </a:r>
            <a:r>
              <a:rPr lang="nl-NL" b="1" i="1" dirty="0" err="1"/>
              <a:t>able</a:t>
            </a:r>
            <a:r>
              <a:rPr lang="nl-NL" b="1" i="1" dirty="0"/>
              <a:t> </a:t>
            </a:r>
            <a:r>
              <a:rPr lang="nl-NL" b="1" i="1" dirty="0" err="1"/>
              <a:t>to</a:t>
            </a:r>
            <a:r>
              <a:rPr lang="nl-NL" b="1" i="1" dirty="0"/>
              <a:t> </a:t>
            </a:r>
            <a:r>
              <a:rPr lang="nl-NL" b="1" i="1" dirty="0" err="1"/>
              <a:t>give</a:t>
            </a:r>
            <a:r>
              <a:rPr lang="nl-NL" b="1" i="1" dirty="0"/>
              <a:t> a </a:t>
            </a:r>
            <a:r>
              <a:rPr lang="nl-NL" b="1" i="1" dirty="0" err="1"/>
              <a:t>discription</a:t>
            </a:r>
            <a:r>
              <a:rPr lang="nl-NL" b="1" i="1" dirty="0"/>
              <a:t> </a:t>
            </a:r>
          </a:p>
          <a:p>
            <a:pPr marL="0" indent="0">
              <a:buNone/>
            </a:pPr>
            <a:r>
              <a:rPr lang="nl-NL" b="1" i="1" dirty="0"/>
              <a:t>of </a:t>
            </a:r>
            <a:r>
              <a:rPr lang="nl-NL" b="1" i="1" dirty="0" err="1"/>
              <a:t>people</a:t>
            </a:r>
            <a:r>
              <a:rPr lang="nl-NL" b="1" i="1" dirty="0"/>
              <a:t>, </a:t>
            </a:r>
            <a:r>
              <a:rPr lang="nl-NL" b="1" i="1" dirty="0" err="1"/>
              <a:t>things</a:t>
            </a:r>
            <a:r>
              <a:rPr lang="nl-NL" b="1" i="1" dirty="0"/>
              <a:t> </a:t>
            </a:r>
            <a:r>
              <a:rPr lang="nl-NL" b="1" i="1" dirty="0" err="1"/>
              <a:t>and</a:t>
            </a:r>
            <a:r>
              <a:rPr lang="nl-NL" b="1" i="1" dirty="0"/>
              <a:t> actions.</a:t>
            </a:r>
            <a:endParaRPr lang="nl-NL" dirty="0"/>
          </a:p>
          <a:p>
            <a:endParaRPr lang="nl-NL" dirty="0"/>
          </a:p>
          <a:p>
            <a:endParaRPr lang="en-GB" dirty="0"/>
          </a:p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3952441" cy="52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5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800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r>
              <a:rPr lang="en-GB" sz="2400" b="1" dirty="0">
                <a:solidFill>
                  <a:srgbClr val="00FF00"/>
                </a:solidFill>
              </a:rPr>
              <a:t>Slow</a:t>
            </a:r>
            <a:endParaRPr lang="en-GB" sz="2400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Thom is a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/>
              <a:t>________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u="sng" dirty="0"/>
              <a:t>turtle</a:t>
            </a:r>
            <a:r>
              <a:rPr lang="en-GB" dirty="0"/>
              <a:t>.</a:t>
            </a:r>
          </a:p>
          <a:p>
            <a:pPr marL="0" indent="0" algn="ctr">
              <a:buNone/>
            </a:pPr>
            <a:r>
              <a:rPr lang="en-GB" dirty="0"/>
              <a:t>He </a:t>
            </a:r>
            <a:r>
              <a:rPr lang="en-GB" b="1" u="sng" dirty="0"/>
              <a:t>walks</a:t>
            </a:r>
            <a:r>
              <a:rPr lang="en-GB" b="1" dirty="0"/>
              <a:t> </a:t>
            </a:r>
            <a:r>
              <a:rPr lang="en-GB" dirty="0"/>
              <a:t>home </a:t>
            </a:r>
            <a:r>
              <a:rPr lang="en-GB" b="1" dirty="0"/>
              <a:t>_________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kstvak 5"/>
          <p:cNvSpPr txBox="1"/>
          <p:nvPr/>
        </p:nvSpPr>
        <p:spPr>
          <a:xfrm>
            <a:off x="6345671" y="4862568"/>
            <a:ext cx="306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FF00"/>
                </a:solidFill>
              </a:rPr>
              <a:t>Iets</a:t>
            </a:r>
            <a:r>
              <a:rPr lang="en-GB" sz="2400" b="1" dirty="0">
                <a:solidFill>
                  <a:srgbClr val="00FF00"/>
                </a:solidFill>
              </a:rPr>
              <a:t> of </a:t>
            </a:r>
            <a:r>
              <a:rPr lang="en-GB" sz="2400" b="1" dirty="0" err="1">
                <a:solidFill>
                  <a:srgbClr val="00FF00"/>
                </a:solidFill>
              </a:rPr>
              <a:t>iemand</a:t>
            </a:r>
            <a:endParaRPr lang="en-GB" sz="2400" b="1" dirty="0">
              <a:solidFill>
                <a:srgbClr val="00FF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322931" y="5458424"/>
            <a:ext cx="306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FF00"/>
                </a:solidFill>
              </a:rPr>
              <a:t>Actie</a:t>
            </a:r>
            <a:endParaRPr lang="en-GB" sz="2400" b="1" dirty="0">
              <a:solidFill>
                <a:srgbClr val="00FF00"/>
              </a:solidFill>
            </a:endParaRPr>
          </a:p>
        </p:txBody>
      </p:sp>
      <p:sp>
        <p:nvSpPr>
          <p:cNvPr id="8" name="Gebogen pijl 7"/>
          <p:cNvSpPr/>
          <p:nvPr/>
        </p:nvSpPr>
        <p:spPr>
          <a:xfrm rot="12937019">
            <a:off x="3902799" y="5664757"/>
            <a:ext cx="1535963" cy="116449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7143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Gebogen pijl 8"/>
          <p:cNvSpPr/>
          <p:nvPr/>
        </p:nvSpPr>
        <p:spPr>
          <a:xfrm rot="2205197">
            <a:off x="4566032" y="4579243"/>
            <a:ext cx="966943" cy="65946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7143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68" y="642929"/>
            <a:ext cx="4767263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883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800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r>
              <a:rPr lang="en-GB" sz="2400" b="1" dirty="0">
                <a:solidFill>
                  <a:srgbClr val="00FF00"/>
                </a:solidFill>
              </a:rPr>
              <a:t>Slow</a:t>
            </a:r>
            <a:endParaRPr lang="en-GB" sz="2400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Thom is a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/>
              <a:t>__</a:t>
            </a:r>
            <a:r>
              <a:rPr lang="en-GB" b="1" dirty="0">
                <a:solidFill>
                  <a:srgbClr val="FFFF00"/>
                </a:solidFill>
              </a:rPr>
              <a:t>slow</a:t>
            </a:r>
            <a:r>
              <a:rPr lang="en-GB" b="1" dirty="0"/>
              <a:t>__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u="sng" dirty="0"/>
              <a:t>turtle</a:t>
            </a:r>
            <a:r>
              <a:rPr lang="en-GB" dirty="0"/>
              <a:t>.</a:t>
            </a:r>
          </a:p>
          <a:p>
            <a:pPr marL="0" indent="0" algn="ctr">
              <a:buNone/>
            </a:pPr>
            <a:r>
              <a:rPr lang="en-GB" dirty="0"/>
              <a:t>He </a:t>
            </a:r>
            <a:r>
              <a:rPr lang="en-GB" b="1" u="sng" dirty="0"/>
              <a:t>walks</a:t>
            </a:r>
            <a:r>
              <a:rPr lang="en-GB" b="1" dirty="0"/>
              <a:t> </a:t>
            </a:r>
            <a:r>
              <a:rPr lang="en-GB" dirty="0"/>
              <a:t>home </a:t>
            </a:r>
            <a:r>
              <a:rPr lang="en-GB" b="1" dirty="0"/>
              <a:t>__</a:t>
            </a:r>
            <a:r>
              <a:rPr lang="en-GB" b="1" dirty="0">
                <a:solidFill>
                  <a:srgbClr val="FFFF00"/>
                </a:solidFill>
              </a:rPr>
              <a:t>slowly</a:t>
            </a:r>
            <a:r>
              <a:rPr lang="en-GB" b="1" dirty="0"/>
              <a:t>____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kstvak 5"/>
          <p:cNvSpPr txBox="1"/>
          <p:nvPr/>
        </p:nvSpPr>
        <p:spPr>
          <a:xfrm>
            <a:off x="6345671" y="4862568"/>
            <a:ext cx="306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FF00"/>
                </a:solidFill>
              </a:rPr>
              <a:t>Iets</a:t>
            </a:r>
            <a:r>
              <a:rPr lang="en-GB" sz="2400" b="1" dirty="0">
                <a:solidFill>
                  <a:srgbClr val="00FF00"/>
                </a:solidFill>
              </a:rPr>
              <a:t> of </a:t>
            </a:r>
            <a:r>
              <a:rPr lang="en-GB" sz="2400" b="1" dirty="0" err="1">
                <a:solidFill>
                  <a:srgbClr val="00FF00"/>
                </a:solidFill>
              </a:rPr>
              <a:t>iemand</a:t>
            </a:r>
            <a:endParaRPr lang="en-GB" sz="2400" b="1" dirty="0">
              <a:solidFill>
                <a:srgbClr val="00FF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322931" y="5458424"/>
            <a:ext cx="306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FF00"/>
                </a:solidFill>
              </a:rPr>
              <a:t>Actie</a:t>
            </a:r>
            <a:endParaRPr lang="en-GB" sz="2400" b="1" dirty="0">
              <a:solidFill>
                <a:srgbClr val="00FF00"/>
              </a:solidFill>
            </a:endParaRPr>
          </a:p>
        </p:txBody>
      </p:sp>
      <p:sp>
        <p:nvSpPr>
          <p:cNvPr id="8" name="Gebogen pijl 7"/>
          <p:cNvSpPr/>
          <p:nvPr/>
        </p:nvSpPr>
        <p:spPr>
          <a:xfrm rot="12937019">
            <a:off x="3902798" y="5686705"/>
            <a:ext cx="1535963" cy="116449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7143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Gebogen pijl 8"/>
          <p:cNvSpPr/>
          <p:nvPr/>
        </p:nvSpPr>
        <p:spPr>
          <a:xfrm rot="2205197">
            <a:off x="4566032" y="4579243"/>
            <a:ext cx="966943" cy="65946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7143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68" y="642929"/>
            <a:ext cx="4767263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31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Beschrijven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err="1"/>
              <a:t>Bijvoegelijke</a:t>
            </a:r>
            <a:r>
              <a:rPr lang="en-GB" b="1" dirty="0"/>
              <a:t> </a:t>
            </a:r>
            <a:r>
              <a:rPr lang="en-GB" b="1" dirty="0" err="1"/>
              <a:t>naamwoorden</a:t>
            </a:r>
            <a:r>
              <a:rPr lang="en-GB" b="1" dirty="0"/>
              <a:t> (Adjectives) </a:t>
            </a:r>
            <a:r>
              <a:rPr lang="en-GB" b="1" dirty="0" err="1"/>
              <a:t>en</a:t>
            </a:r>
            <a:r>
              <a:rPr lang="en-GB" b="1" dirty="0"/>
              <a:t> </a:t>
            </a:r>
            <a:r>
              <a:rPr lang="en-GB" b="1" dirty="0" err="1"/>
              <a:t>Bijwoorden</a:t>
            </a:r>
            <a:r>
              <a:rPr lang="en-GB" b="1" dirty="0"/>
              <a:t> (Adverbs)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Zelfstandig</a:t>
            </a:r>
            <a:r>
              <a:rPr lang="en-GB" dirty="0"/>
              <a:t> </a:t>
            </a:r>
            <a:r>
              <a:rPr lang="en-GB" dirty="0" err="1"/>
              <a:t>naamwoord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= </a:t>
            </a:r>
            <a:r>
              <a:rPr lang="nl-NL" dirty="0"/>
              <a:t>woorden waar je </a:t>
            </a:r>
            <a:r>
              <a:rPr lang="nl-NL" b="1" i="1" u="sng" dirty="0"/>
              <a:t>de, het </a:t>
            </a:r>
            <a:r>
              <a:rPr lang="nl-NL" i="1" u="sng" dirty="0"/>
              <a:t>of </a:t>
            </a:r>
            <a:r>
              <a:rPr lang="nl-NL" b="1" i="1" u="sng" dirty="0"/>
              <a:t>een</a:t>
            </a:r>
            <a:r>
              <a:rPr lang="nl-NL" i="1" dirty="0"/>
              <a:t> </a:t>
            </a:r>
            <a:r>
              <a:rPr lang="nl-NL" dirty="0"/>
              <a:t>voor kunt zetten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= </a:t>
            </a:r>
            <a:r>
              <a:rPr lang="en-GB" dirty="0" err="1"/>
              <a:t>woorden</a:t>
            </a:r>
            <a:r>
              <a:rPr lang="en-GB" dirty="0"/>
              <a:t> </a:t>
            </a:r>
            <a:r>
              <a:rPr lang="en-GB" dirty="0" err="1"/>
              <a:t>waar</a:t>
            </a:r>
            <a:r>
              <a:rPr lang="en-GB" dirty="0"/>
              <a:t> je </a:t>
            </a:r>
            <a:r>
              <a:rPr lang="nl-NL" b="1" i="1" u="sng" dirty="0"/>
              <a:t>a </a:t>
            </a:r>
            <a:r>
              <a:rPr lang="nl-NL" u="sng" dirty="0"/>
              <a:t>of</a:t>
            </a:r>
            <a:r>
              <a:rPr lang="nl-NL" i="1" u="sng" dirty="0"/>
              <a:t> </a:t>
            </a:r>
            <a:r>
              <a:rPr lang="nl-NL" b="1" i="1" u="sng" dirty="0" err="1"/>
              <a:t>an</a:t>
            </a:r>
            <a:r>
              <a:rPr lang="nl-NL" b="1" i="1" u="sng" dirty="0"/>
              <a:t> </a:t>
            </a:r>
            <a:r>
              <a:rPr lang="nl-NL" b="1" dirty="0"/>
              <a:t> </a:t>
            </a:r>
            <a:r>
              <a:rPr lang="nl-NL" dirty="0"/>
              <a:t>voor kunt zetten in het Engels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683568" y="2276872"/>
          <a:ext cx="7848872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311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When</a:t>
                      </a:r>
                    </a:p>
                    <a:p>
                      <a:r>
                        <a:rPr lang="en-GB" i="1" dirty="0" err="1"/>
                        <a:t>Zegt</a:t>
                      </a:r>
                      <a:r>
                        <a:rPr lang="en-GB" i="1" dirty="0"/>
                        <a:t> </a:t>
                      </a:r>
                      <a:r>
                        <a:rPr lang="en-GB" i="1" dirty="0" err="1"/>
                        <a:t>iets</a:t>
                      </a:r>
                      <a:r>
                        <a:rPr lang="en-GB" i="1" dirty="0"/>
                        <a:t> over…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Signaalwoord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816">
                <a:tc>
                  <a:txBody>
                    <a:bodyPr/>
                    <a:lstStyle/>
                    <a:p>
                      <a:r>
                        <a:rPr lang="en-GB" dirty="0" err="1"/>
                        <a:t>Bijvoeglijk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naamwoord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Iets</a:t>
                      </a:r>
                      <a:r>
                        <a:rPr lang="en-GB" dirty="0"/>
                        <a:t> of </a:t>
                      </a:r>
                      <a:r>
                        <a:rPr lang="en-GB" dirty="0" err="1"/>
                        <a:t>iemand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Woord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Zelfstandig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naamwoord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306">
                <a:tc>
                  <a:txBody>
                    <a:bodyPr/>
                    <a:lstStyle/>
                    <a:p>
                      <a:r>
                        <a:rPr lang="en-GB" dirty="0" err="1"/>
                        <a:t>Bijwoord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Actie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Woord</a:t>
                      </a:r>
                      <a:r>
                        <a:rPr lang="en-GB" dirty="0"/>
                        <a:t> + </a:t>
                      </a:r>
                      <a:r>
                        <a:rPr lang="en-GB" dirty="0" err="1"/>
                        <a:t>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Werkwoord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267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Beschrijven</a:t>
            </a:r>
            <a:r>
              <a:rPr lang="en-GB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Now finish assignments B and C.</a:t>
            </a:r>
          </a:p>
          <a:p>
            <a:r>
              <a:rPr lang="en-GB" dirty="0"/>
              <a:t>You get 10 minutes to finish the assignments</a:t>
            </a:r>
          </a:p>
          <a:p>
            <a:r>
              <a:rPr lang="en-GB" dirty="0"/>
              <a:t>You can discuss with your neighbour</a:t>
            </a:r>
          </a:p>
          <a:p>
            <a:r>
              <a:rPr lang="en-GB" dirty="0"/>
              <a:t>We check the answers in class</a:t>
            </a:r>
          </a:p>
        </p:txBody>
      </p:sp>
    </p:spTree>
    <p:extLst>
      <p:ext uri="{BB962C8B-B14F-4D97-AF65-F5344CB8AC3E}">
        <p14:creationId xmlns:p14="http://schemas.microsoft.com/office/powerpoint/2010/main" val="178906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Beschrijven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lnSpc>
                <a:spcPct val="150000"/>
              </a:lnSpc>
              <a:buSzPts val="1600"/>
              <a:buNone/>
              <a:tabLst>
                <a:tab pos="457200" algn="l"/>
              </a:tabLst>
            </a:pPr>
            <a:r>
              <a:rPr lang="en-GB" b="1" dirty="0"/>
              <a:t>B. 	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at the first word at the start of each sentence. Fill in the correct form of 	the word in the gap of both sentences.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Careful		Timmy is a </a:t>
            </a:r>
            <a:r>
              <a:rPr lang="en-GB" b="1" dirty="0"/>
              <a:t>careful</a:t>
            </a:r>
            <a:r>
              <a:rPr lang="en-GB" dirty="0"/>
              <a:t> giraffe. </a:t>
            </a:r>
          </a:p>
          <a:p>
            <a:pPr marL="0" indent="0">
              <a:buNone/>
            </a:pPr>
            <a:r>
              <a:rPr lang="en-GB" dirty="0"/>
              <a:t>		He climbed up the ladder </a:t>
            </a:r>
            <a:r>
              <a:rPr lang="en-GB" b="1" dirty="0"/>
              <a:t>carefully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Angry		The dog is </a:t>
            </a:r>
            <a:r>
              <a:rPr lang="en-GB" b="1" dirty="0"/>
              <a:t>angry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		It barks </a:t>
            </a:r>
            <a:r>
              <a:rPr lang="en-GB" b="1" dirty="0"/>
              <a:t>angrily</a:t>
            </a:r>
            <a:r>
              <a:rPr lang="en-GB" dirty="0"/>
              <a:t> 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Excellent		He acted </a:t>
            </a:r>
            <a:r>
              <a:rPr lang="en-GB" b="1" dirty="0"/>
              <a:t>excellently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		He's an </a:t>
            </a:r>
            <a:r>
              <a:rPr lang="en-GB" b="1" dirty="0"/>
              <a:t>excellent</a:t>
            </a:r>
            <a:r>
              <a:rPr lang="en-GB" dirty="0"/>
              <a:t> actor.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Easy		They learn English </a:t>
            </a:r>
            <a:r>
              <a:rPr lang="en-GB" b="1" dirty="0"/>
              <a:t>easily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		They think English is an </a:t>
            </a:r>
            <a:r>
              <a:rPr lang="en-GB" b="1" dirty="0"/>
              <a:t>easy</a:t>
            </a:r>
            <a:r>
              <a:rPr lang="en-GB" dirty="0"/>
              <a:t> language.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Good		Laura is a </a:t>
            </a:r>
            <a:r>
              <a:rPr lang="en-GB" b="1" dirty="0"/>
              <a:t>good </a:t>
            </a:r>
            <a:r>
              <a:rPr lang="en-GB" dirty="0"/>
              <a:t>singer. </a:t>
            </a:r>
          </a:p>
          <a:p>
            <a:pPr marL="0" indent="0">
              <a:buNone/>
            </a:pPr>
            <a:r>
              <a:rPr lang="en-GB" dirty="0"/>
              <a:t>		She sings </a:t>
            </a:r>
            <a:r>
              <a:rPr lang="en-GB" b="1" dirty="0"/>
              <a:t>well</a:t>
            </a:r>
            <a:r>
              <a:rPr lang="en-GB" dirty="0"/>
              <a:t>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8455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Beschrijven</a:t>
            </a:r>
            <a:endParaRPr lang="en-GB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SzPts val="1600"/>
              <a:buNone/>
              <a:tabLst>
                <a:tab pos="457200" algn="l"/>
              </a:tabLs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	Look at the first word at the start of each sentence. Fill in the correct form of 	the word in the gap.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="1" dirty="0"/>
              <a:t>1.	</a:t>
            </a:r>
            <a:r>
              <a:rPr lang="en-GB" dirty="0"/>
              <a:t>Beautiful	She is a </a:t>
            </a:r>
            <a:r>
              <a:rPr lang="en-GB" dirty="0">
                <a:solidFill>
                  <a:srgbClr val="FFFF00"/>
                </a:solidFill>
              </a:rPr>
              <a:t>beautiful </a:t>
            </a:r>
            <a:r>
              <a:rPr lang="en-GB" dirty="0"/>
              <a:t>girl. 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2.	</a:t>
            </a:r>
            <a:r>
              <a:rPr lang="en-GB" dirty="0"/>
              <a:t>Fantastic	We look </a:t>
            </a:r>
            <a:r>
              <a:rPr lang="en-GB" dirty="0">
                <a:solidFill>
                  <a:srgbClr val="FFFF00"/>
                </a:solidFill>
              </a:rPr>
              <a:t>fantastic</a:t>
            </a:r>
            <a:r>
              <a:rPr lang="en-GB" dirty="0"/>
              <a:t>.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3.</a:t>
            </a:r>
            <a:r>
              <a:rPr lang="en-GB" dirty="0"/>
              <a:t>	Ridiculous	She talks </a:t>
            </a:r>
            <a:r>
              <a:rPr lang="en-GB" dirty="0">
                <a:solidFill>
                  <a:srgbClr val="FFFF00"/>
                </a:solidFill>
              </a:rPr>
              <a:t>ridiculously</a:t>
            </a:r>
            <a:r>
              <a:rPr lang="en-GB" dirty="0"/>
              <a:t>.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4.</a:t>
            </a:r>
            <a:r>
              <a:rPr lang="en-GB" dirty="0"/>
              <a:t>	Soft		Her voice is </a:t>
            </a:r>
            <a:r>
              <a:rPr lang="en-GB" dirty="0">
                <a:solidFill>
                  <a:srgbClr val="FFFF00"/>
                </a:solidFill>
              </a:rPr>
              <a:t>soft</a:t>
            </a:r>
            <a:r>
              <a:rPr lang="en-GB" dirty="0"/>
              <a:t>.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5.</a:t>
            </a:r>
            <a:r>
              <a:rPr lang="en-GB" dirty="0"/>
              <a:t>	Wonderful	David cooks </a:t>
            </a:r>
            <a:r>
              <a:rPr lang="en-GB" dirty="0">
                <a:solidFill>
                  <a:srgbClr val="FFFF00"/>
                </a:solidFill>
              </a:rPr>
              <a:t>wonderfully</a:t>
            </a:r>
            <a:r>
              <a:rPr lang="en-GB" dirty="0"/>
              <a:t>.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6.</a:t>
            </a:r>
            <a:r>
              <a:rPr lang="en-GB" dirty="0"/>
              <a:t>	Good		This is a </a:t>
            </a:r>
            <a:r>
              <a:rPr lang="en-GB" dirty="0">
                <a:solidFill>
                  <a:srgbClr val="FFFF00"/>
                </a:solidFill>
              </a:rPr>
              <a:t>good </a:t>
            </a:r>
            <a:r>
              <a:rPr lang="en-GB" dirty="0"/>
              <a:t>movie.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7.</a:t>
            </a:r>
            <a:r>
              <a:rPr lang="en-GB" dirty="0"/>
              <a:t>	Fast		The Fast and the Furious is about </a:t>
            </a:r>
            <a:r>
              <a:rPr lang="en-GB" dirty="0">
                <a:solidFill>
                  <a:srgbClr val="FFFF00"/>
                </a:solidFill>
              </a:rPr>
              <a:t>fast</a:t>
            </a:r>
            <a:r>
              <a:rPr lang="en-GB" dirty="0"/>
              <a:t> cars.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8.	</a:t>
            </a:r>
            <a:r>
              <a:rPr lang="en-GB" dirty="0"/>
              <a:t>Good		I can speak English very </a:t>
            </a:r>
            <a:r>
              <a:rPr lang="en-GB" dirty="0">
                <a:solidFill>
                  <a:srgbClr val="FFFF00"/>
                </a:solidFill>
              </a:rPr>
              <a:t>well</a:t>
            </a:r>
            <a:r>
              <a:rPr lang="en-GB" dirty="0"/>
              <a:t>.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9.	</a:t>
            </a:r>
            <a:r>
              <a:rPr lang="en-GB" dirty="0"/>
              <a:t>Fantastic</a:t>
            </a:r>
            <a:r>
              <a:rPr lang="en-GB"/>
              <a:t>	She </a:t>
            </a:r>
            <a:r>
              <a:rPr lang="en-GB" dirty="0"/>
              <a:t>dresses </a:t>
            </a:r>
            <a:r>
              <a:rPr lang="en-GB" dirty="0">
                <a:solidFill>
                  <a:srgbClr val="FFFF00"/>
                </a:solidFill>
              </a:rPr>
              <a:t>fantastically</a:t>
            </a:r>
            <a:r>
              <a:rPr lang="en-GB" dirty="0"/>
              <a:t>.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10.</a:t>
            </a:r>
            <a:r>
              <a:rPr lang="en-GB" dirty="0"/>
              <a:t> 	Happy		The children play </a:t>
            </a:r>
            <a:r>
              <a:rPr lang="en-GB" dirty="0">
                <a:solidFill>
                  <a:srgbClr val="FFFF00"/>
                </a:solidFill>
              </a:rPr>
              <a:t>happily</a:t>
            </a:r>
            <a:r>
              <a:rPr lang="en-GB" dirty="0"/>
              <a:t>.		</a:t>
            </a:r>
            <a:endParaRPr lang="nl-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275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on your own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412875"/>
            <a:ext cx="51117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86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90"/>
    </mc:Choice>
    <mc:Fallback xmlns="">
      <p:transition spd="slow" advTm="2099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Bijvoeglijk</a:t>
            </a:r>
            <a:r>
              <a:rPr lang="en-GB" dirty="0"/>
              <a:t> </a:t>
            </a:r>
            <a:r>
              <a:rPr lang="en-GB" dirty="0" err="1"/>
              <a:t>naamwoord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Bijwoord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Make assignment A on your worksheet.</a:t>
            </a:r>
          </a:p>
          <a:p>
            <a:pPr marL="0" indent="0">
              <a:buNone/>
            </a:pPr>
            <a:r>
              <a:rPr lang="en-GB" dirty="0"/>
              <a:t>We will check the answers together in 5 minutes.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 err="1"/>
              <a:t>Maak</a:t>
            </a:r>
            <a:r>
              <a:rPr lang="en-GB" i="1" dirty="0"/>
              <a:t> </a:t>
            </a:r>
            <a:r>
              <a:rPr lang="en-GB" i="1" dirty="0" err="1"/>
              <a:t>opdracht</a:t>
            </a:r>
            <a:r>
              <a:rPr lang="en-GB" i="1" dirty="0"/>
              <a:t> A op je </a:t>
            </a:r>
            <a:r>
              <a:rPr lang="en-GB" i="1" dirty="0" err="1"/>
              <a:t>werkblad</a:t>
            </a:r>
            <a:r>
              <a:rPr lang="en-GB" i="1" dirty="0"/>
              <a:t>.</a:t>
            </a:r>
          </a:p>
          <a:p>
            <a:pPr marL="0" indent="0">
              <a:buNone/>
            </a:pPr>
            <a:r>
              <a:rPr lang="en-GB" i="1" dirty="0"/>
              <a:t>We </a:t>
            </a:r>
            <a:r>
              <a:rPr lang="en-GB" i="1" dirty="0" err="1"/>
              <a:t>controleren</a:t>
            </a:r>
            <a:r>
              <a:rPr lang="en-GB" i="1" dirty="0"/>
              <a:t> de </a:t>
            </a:r>
            <a:r>
              <a:rPr lang="en-GB" i="1" dirty="0" err="1"/>
              <a:t>antwoorden</a:t>
            </a:r>
            <a:r>
              <a:rPr lang="en-GB" i="1" dirty="0"/>
              <a:t> over 5 </a:t>
            </a:r>
            <a:r>
              <a:rPr lang="en-GB" i="1" dirty="0" err="1"/>
              <a:t>minuten</a:t>
            </a:r>
            <a:r>
              <a:rPr lang="en-GB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503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Bijvoeglijk</a:t>
            </a:r>
            <a:r>
              <a:rPr lang="en-GB" dirty="0"/>
              <a:t> </a:t>
            </a:r>
            <a:r>
              <a:rPr lang="en-GB" dirty="0" err="1"/>
              <a:t>naamwoord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Bijwoord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buAutoNum type="alphaUcPeriod"/>
            </a:pPr>
            <a:r>
              <a:rPr lang="en-GB" dirty="0"/>
              <a:t>Now you. Circle the correct word in these sentences.</a:t>
            </a:r>
          </a:p>
          <a:p>
            <a:pPr marL="0" indent="0">
              <a:buNone/>
            </a:pPr>
            <a:r>
              <a:rPr lang="en-GB" dirty="0"/>
              <a:t>        We will check the answers in 5 minutes.</a:t>
            </a:r>
          </a:p>
          <a:p>
            <a:pPr marL="0" indent="0">
              <a:buNone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She </a:t>
            </a:r>
            <a:r>
              <a:rPr lang="en-GB" b="1" dirty="0"/>
              <a:t>sang</a:t>
            </a:r>
            <a:r>
              <a:rPr lang="en-GB" dirty="0"/>
              <a:t> beautiful/ </a:t>
            </a:r>
            <a:r>
              <a:rPr lang="en-GB" b="1" dirty="0">
                <a:solidFill>
                  <a:srgbClr val="0070C0"/>
                </a:solidFill>
              </a:rPr>
              <a:t>beautifully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 asked him polite/ politely.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He is a careful/ carefully man.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These nice/ nicely girls shared their food with that guy.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You have to come home immediate/ immediately.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88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Bijvoeglijk</a:t>
            </a:r>
            <a:r>
              <a:rPr lang="en-GB" dirty="0"/>
              <a:t> </a:t>
            </a:r>
            <a:r>
              <a:rPr lang="en-GB" dirty="0" err="1"/>
              <a:t>naamwoord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Bijwoord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buAutoNum type="alphaUcPeriod"/>
            </a:pPr>
            <a:r>
              <a:rPr lang="en-GB" dirty="0"/>
              <a:t>Now you. Circle the correct word in these sentences.</a:t>
            </a:r>
          </a:p>
          <a:p>
            <a:pPr marL="0" indent="0">
              <a:buNone/>
            </a:pPr>
            <a:r>
              <a:rPr lang="en-GB" dirty="0"/>
              <a:t>        We will check the answers in 5 minutes.</a:t>
            </a:r>
          </a:p>
          <a:p>
            <a:pPr marL="0" indent="0">
              <a:buNone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She </a:t>
            </a:r>
            <a:r>
              <a:rPr lang="en-GB" b="1" dirty="0"/>
              <a:t>sang </a:t>
            </a:r>
            <a:r>
              <a:rPr lang="en-GB" dirty="0"/>
              <a:t>beautiful/ </a:t>
            </a:r>
            <a:r>
              <a:rPr lang="en-GB" b="1" dirty="0">
                <a:solidFill>
                  <a:srgbClr val="0070C0"/>
                </a:solidFill>
              </a:rPr>
              <a:t>beautifully.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 </a:t>
            </a:r>
            <a:r>
              <a:rPr lang="en-GB" b="1" dirty="0"/>
              <a:t>asked</a:t>
            </a:r>
            <a:r>
              <a:rPr lang="en-GB" dirty="0"/>
              <a:t> him polite/ </a:t>
            </a:r>
            <a:r>
              <a:rPr lang="en-GB" b="1" dirty="0">
                <a:solidFill>
                  <a:srgbClr val="0070C0"/>
                </a:solidFill>
              </a:rPr>
              <a:t>politely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He is a careful/ carefully man.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These nice/ nicely girls shared their food with that guy.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You have to come home immediate/ immediately.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67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Bijvoeglijk</a:t>
            </a:r>
            <a:r>
              <a:rPr lang="en-GB" dirty="0"/>
              <a:t> </a:t>
            </a:r>
            <a:r>
              <a:rPr lang="en-GB" dirty="0" err="1"/>
              <a:t>naamwoord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Bijwoord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buAutoNum type="alphaUcPeriod"/>
            </a:pPr>
            <a:r>
              <a:rPr lang="en-GB" dirty="0"/>
              <a:t>Now you. Circle the correct word in these sentences.</a:t>
            </a:r>
          </a:p>
          <a:p>
            <a:pPr marL="0" indent="0">
              <a:buNone/>
            </a:pPr>
            <a:r>
              <a:rPr lang="en-GB" dirty="0"/>
              <a:t>        We will check the answers in 5 minutes.</a:t>
            </a:r>
          </a:p>
          <a:p>
            <a:pPr marL="0" indent="0">
              <a:buNone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She </a:t>
            </a:r>
            <a:r>
              <a:rPr lang="en-GB" b="1" dirty="0"/>
              <a:t>sang </a:t>
            </a:r>
            <a:r>
              <a:rPr lang="en-GB" dirty="0"/>
              <a:t>beautiful/ </a:t>
            </a:r>
            <a:r>
              <a:rPr lang="en-GB" b="1" dirty="0">
                <a:solidFill>
                  <a:srgbClr val="0070C0"/>
                </a:solidFill>
              </a:rPr>
              <a:t>beautifully.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 </a:t>
            </a:r>
            <a:r>
              <a:rPr lang="en-GB" b="1" dirty="0"/>
              <a:t>asked</a:t>
            </a:r>
            <a:r>
              <a:rPr lang="en-GB" dirty="0"/>
              <a:t> him polite/ </a:t>
            </a:r>
            <a:r>
              <a:rPr lang="en-GB" b="1" dirty="0">
                <a:solidFill>
                  <a:srgbClr val="0070C0"/>
                </a:solidFill>
              </a:rPr>
              <a:t>politely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He is a </a:t>
            </a:r>
            <a:r>
              <a:rPr lang="en-GB" b="1" dirty="0">
                <a:solidFill>
                  <a:srgbClr val="0070C0"/>
                </a:solidFill>
              </a:rPr>
              <a:t>careful</a:t>
            </a:r>
            <a:r>
              <a:rPr lang="en-GB" dirty="0"/>
              <a:t>/ carefully </a:t>
            </a:r>
            <a:r>
              <a:rPr lang="en-GB" b="1" dirty="0"/>
              <a:t>man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These nice/ nicely girls shared their food with that guy.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You have to come home immediate/ immediately.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510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Bijvoeglijk</a:t>
            </a:r>
            <a:r>
              <a:rPr lang="en-GB" dirty="0"/>
              <a:t> </a:t>
            </a:r>
            <a:r>
              <a:rPr lang="en-GB" dirty="0" err="1"/>
              <a:t>naamwoord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Bijwoord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buAutoNum type="alphaUcPeriod"/>
            </a:pPr>
            <a:r>
              <a:rPr lang="en-GB" dirty="0"/>
              <a:t>Now you. Circle the correct word in these sentences.</a:t>
            </a:r>
          </a:p>
          <a:p>
            <a:pPr marL="0" indent="0">
              <a:buNone/>
            </a:pPr>
            <a:r>
              <a:rPr lang="en-GB" dirty="0"/>
              <a:t>        We will check the answers in 5 minutes.</a:t>
            </a:r>
          </a:p>
          <a:p>
            <a:pPr marL="0" indent="0">
              <a:buNone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She </a:t>
            </a:r>
            <a:r>
              <a:rPr lang="en-GB" b="1" dirty="0"/>
              <a:t>sang </a:t>
            </a:r>
            <a:r>
              <a:rPr lang="en-GB" dirty="0"/>
              <a:t>beautiful/ </a:t>
            </a:r>
            <a:r>
              <a:rPr lang="en-GB" b="1" dirty="0">
                <a:solidFill>
                  <a:srgbClr val="0070C0"/>
                </a:solidFill>
              </a:rPr>
              <a:t>beautifully.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 </a:t>
            </a:r>
            <a:r>
              <a:rPr lang="en-GB" b="1" dirty="0"/>
              <a:t>asked</a:t>
            </a:r>
            <a:r>
              <a:rPr lang="en-GB" dirty="0"/>
              <a:t> him polite/ </a:t>
            </a:r>
            <a:r>
              <a:rPr lang="en-GB" b="1" dirty="0">
                <a:solidFill>
                  <a:srgbClr val="0070C0"/>
                </a:solidFill>
              </a:rPr>
              <a:t>politely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He is a </a:t>
            </a:r>
            <a:r>
              <a:rPr lang="en-GB" b="1" dirty="0">
                <a:solidFill>
                  <a:srgbClr val="0070C0"/>
                </a:solidFill>
              </a:rPr>
              <a:t>careful</a:t>
            </a:r>
            <a:r>
              <a:rPr lang="en-GB" dirty="0"/>
              <a:t>/ carefully </a:t>
            </a:r>
            <a:r>
              <a:rPr lang="en-GB" b="1" dirty="0"/>
              <a:t>man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These </a:t>
            </a:r>
            <a:r>
              <a:rPr lang="en-GB" b="1" dirty="0">
                <a:solidFill>
                  <a:srgbClr val="0070C0"/>
                </a:solidFill>
              </a:rPr>
              <a:t>nice</a:t>
            </a:r>
            <a:r>
              <a:rPr lang="en-GB" dirty="0"/>
              <a:t>/ nicely </a:t>
            </a:r>
            <a:r>
              <a:rPr lang="en-GB" b="1" dirty="0"/>
              <a:t>girls</a:t>
            </a:r>
            <a:r>
              <a:rPr lang="en-GB" dirty="0"/>
              <a:t> shared their food with that guy.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You have to come home immediate/ immediately.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274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Bijvoeglijk</a:t>
            </a:r>
            <a:r>
              <a:rPr lang="en-GB" dirty="0"/>
              <a:t> </a:t>
            </a:r>
            <a:r>
              <a:rPr lang="en-GB" dirty="0" err="1"/>
              <a:t>naamwoord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Bijwoord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buAutoNum type="alphaUcPeriod"/>
            </a:pPr>
            <a:r>
              <a:rPr lang="en-GB" dirty="0"/>
              <a:t>Now you. Circle the correct word in these sentences.</a:t>
            </a:r>
          </a:p>
          <a:p>
            <a:pPr marL="0" indent="0">
              <a:buNone/>
            </a:pPr>
            <a:r>
              <a:rPr lang="en-GB" dirty="0"/>
              <a:t>        We will check the answers in 5 minutes.</a:t>
            </a:r>
          </a:p>
          <a:p>
            <a:pPr marL="0" indent="0">
              <a:buNone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She </a:t>
            </a:r>
            <a:r>
              <a:rPr lang="en-GB" b="1" dirty="0"/>
              <a:t>sang </a:t>
            </a:r>
            <a:r>
              <a:rPr lang="en-GB" dirty="0"/>
              <a:t>beautiful/ </a:t>
            </a:r>
            <a:r>
              <a:rPr lang="en-GB" b="1" dirty="0">
                <a:solidFill>
                  <a:srgbClr val="0070C0"/>
                </a:solidFill>
              </a:rPr>
              <a:t>beautifully.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 </a:t>
            </a:r>
            <a:r>
              <a:rPr lang="en-GB" b="1" dirty="0"/>
              <a:t>asked</a:t>
            </a:r>
            <a:r>
              <a:rPr lang="en-GB" dirty="0"/>
              <a:t> him polite/ </a:t>
            </a:r>
            <a:r>
              <a:rPr lang="en-GB" b="1" dirty="0">
                <a:solidFill>
                  <a:srgbClr val="0070C0"/>
                </a:solidFill>
              </a:rPr>
              <a:t>politely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He is a </a:t>
            </a:r>
            <a:r>
              <a:rPr lang="en-GB" b="1" dirty="0">
                <a:solidFill>
                  <a:srgbClr val="0070C0"/>
                </a:solidFill>
              </a:rPr>
              <a:t>careful</a:t>
            </a:r>
            <a:r>
              <a:rPr lang="en-GB" dirty="0"/>
              <a:t>/ carefully </a:t>
            </a:r>
            <a:r>
              <a:rPr lang="en-GB" b="1" dirty="0"/>
              <a:t>man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These </a:t>
            </a:r>
            <a:r>
              <a:rPr lang="en-GB" b="1" dirty="0">
                <a:solidFill>
                  <a:srgbClr val="0070C0"/>
                </a:solidFill>
              </a:rPr>
              <a:t>nice</a:t>
            </a:r>
            <a:r>
              <a:rPr lang="en-GB" dirty="0">
                <a:solidFill>
                  <a:srgbClr val="0070C0"/>
                </a:solidFill>
              </a:rPr>
              <a:t>/ </a:t>
            </a:r>
            <a:r>
              <a:rPr lang="en-GB" dirty="0"/>
              <a:t>nicely </a:t>
            </a:r>
            <a:r>
              <a:rPr lang="en-GB" b="1" dirty="0"/>
              <a:t>girls</a:t>
            </a:r>
            <a:r>
              <a:rPr lang="en-GB" dirty="0"/>
              <a:t> shared their food with that guy.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You have to </a:t>
            </a:r>
            <a:r>
              <a:rPr lang="en-GB" b="1" dirty="0"/>
              <a:t>come home </a:t>
            </a:r>
            <a:r>
              <a:rPr lang="en-GB" dirty="0"/>
              <a:t>immediate/ </a:t>
            </a:r>
            <a:r>
              <a:rPr lang="en-GB" b="1" dirty="0">
                <a:solidFill>
                  <a:srgbClr val="0070C0"/>
                </a:solidFill>
              </a:rPr>
              <a:t>immediately</a:t>
            </a:r>
            <a:r>
              <a:rPr lang="en-GB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b="1" i="1" dirty="0"/>
              <a:t>If you’ve made NO mistakes you can skip my explanation and work from the book.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834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Grammar – </a:t>
            </a:r>
            <a:r>
              <a:rPr lang="en-GB" dirty="0" err="1"/>
              <a:t>Beschrijven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		</a:t>
            </a:r>
            <a:r>
              <a:rPr lang="en-GB" b="1" dirty="0">
                <a:solidFill>
                  <a:srgbClr val="00FF00"/>
                </a:solidFill>
              </a:rPr>
              <a:t>Fearful</a:t>
            </a:r>
            <a:endParaRPr lang="en-GB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Timmy is 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FF00"/>
                </a:solidFill>
              </a:rPr>
              <a:t>fearful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/>
              <a:t>giraffe</a:t>
            </a:r>
            <a:r>
              <a:rPr lang="en-GB" dirty="0"/>
              <a:t>.</a:t>
            </a:r>
          </a:p>
          <a:p>
            <a:pPr marL="0" indent="0" algn="ctr">
              <a:buNone/>
            </a:pPr>
            <a:r>
              <a:rPr lang="en-GB" dirty="0"/>
              <a:t>He </a:t>
            </a:r>
            <a:r>
              <a:rPr lang="en-GB" b="1" dirty="0"/>
              <a:t>holds on </a:t>
            </a:r>
            <a:r>
              <a:rPr lang="en-GB" dirty="0"/>
              <a:t>to the tree </a:t>
            </a:r>
            <a:r>
              <a:rPr lang="en-GB" b="1" dirty="0">
                <a:solidFill>
                  <a:srgbClr val="FFFF00"/>
                </a:solidFill>
              </a:rPr>
              <a:t>fearfully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464496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1418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Grammar – </a:t>
            </a:r>
            <a:r>
              <a:rPr lang="en-GB" dirty="0" err="1"/>
              <a:t>Beschrijven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		</a:t>
            </a:r>
            <a:r>
              <a:rPr lang="en-GB" b="1" dirty="0">
                <a:solidFill>
                  <a:srgbClr val="00FF00"/>
                </a:solidFill>
              </a:rPr>
              <a:t>Fearful</a:t>
            </a:r>
            <a:endParaRPr lang="en-GB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Timmy is 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FF00"/>
                </a:solidFill>
              </a:rPr>
              <a:t>fearful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u="sng" dirty="0"/>
              <a:t>giraffe</a:t>
            </a:r>
            <a:r>
              <a:rPr lang="en-GB" dirty="0"/>
              <a:t>.</a:t>
            </a:r>
          </a:p>
          <a:p>
            <a:pPr marL="0" indent="0" algn="ctr">
              <a:buNone/>
            </a:pPr>
            <a:r>
              <a:rPr lang="en-GB" dirty="0"/>
              <a:t>He </a:t>
            </a:r>
            <a:r>
              <a:rPr lang="en-GB" b="1" u="sng" dirty="0"/>
              <a:t>holds on</a:t>
            </a:r>
            <a:r>
              <a:rPr lang="en-GB" b="1" dirty="0"/>
              <a:t> </a:t>
            </a:r>
            <a:r>
              <a:rPr lang="en-GB" dirty="0"/>
              <a:t>to the tree </a:t>
            </a:r>
            <a:r>
              <a:rPr lang="en-GB" b="1" dirty="0">
                <a:solidFill>
                  <a:srgbClr val="FFFF00"/>
                </a:solidFill>
              </a:rPr>
              <a:t>fearfully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198" y="1325233"/>
            <a:ext cx="4464496" cy="3168352"/>
          </a:xfrm>
          <a:prstGeom prst="rect">
            <a:avLst/>
          </a:prstGeom>
          <a:noFill/>
        </p:spPr>
      </p:pic>
      <p:sp>
        <p:nvSpPr>
          <p:cNvPr id="5" name="Gebogen pijl 7">
            <a:extLst>
              <a:ext uri="{FF2B5EF4-FFF2-40B4-BE49-F238E27FC236}">
                <a16:creationId xmlns:a16="http://schemas.microsoft.com/office/drawing/2014/main" id="{4C2280C9-7A3D-4FD9-9B25-7D42E52276CC}"/>
              </a:ext>
            </a:extLst>
          </p:cNvPr>
          <p:cNvSpPr/>
          <p:nvPr/>
        </p:nvSpPr>
        <p:spPr>
          <a:xfrm rot="12937019">
            <a:off x="3849628" y="5785638"/>
            <a:ext cx="1911851" cy="159544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7143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Gebogen pijl 8">
            <a:extLst>
              <a:ext uri="{FF2B5EF4-FFF2-40B4-BE49-F238E27FC236}">
                <a16:creationId xmlns:a16="http://schemas.microsoft.com/office/drawing/2014/main" id="{DDBB454F-3541-4103-BB20-4EEFF5A4CC4E}"/>
              </a:ext>
            </a:extLst>
          </p:cNvPr>
          <p:cNvSpPr/>
          <p:nvPr/>
        </p:nvSpPr>
        <p:spPr>
          <a:xfrm rot="2205197">
            <a:off x="4556341" y="4971474"/>
            <a:ext cx="966943" cy="65946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7143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FCC895C-473C-4A04-9DB0-9ACA9AA1C435}"/>
              </a:ext>
            </a:extLst>
          </p:cNvPr>
          <p:cNvSpPr txBox="1"/>
          <p:nvPr/>
        </p:nvSpPr>
        <p:spPr>
          <a:xfrm>
            <a:off x="6372200" y="5387483"/>
            <a:ext cx="306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FF00"/>
                </a:solidFill>
              </a:rPr>
              <a:t>Iets</a:t>
            </a:r>
            <a:r>
              <a:rPr lang="en-GB" sz="2400" b="1" dirty="0">
                <a:solidFill>
                  <a:srgbClr val="00FF00"/>
                </a:solidFill>
              </a:rPr>
              <a:t> of </a:t>
            </a:r>
            <a:r>
              <a:rPr lang="en-GB" sz="2400" b="1" dirty="0" err="1">
                <a:solidFill>
                  <a:srgbClr val="00FF00"/>
                </a:solidFill>
              </a:rPr>
              <a:t>iemand</a:t>
            </a:r>
            <a:endParaRPr lang="en-GB" sz="2400" b="1" dirty="0">
              <a:solidFill>
                <a:srgbClr val="00FF0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EE955DB-CE78-4972-82D6-A0F7EB29E767}"/>
              </a:ext>
            </a:extLst>
          </p:cNvPr>
          <p:cNvSpPr txBox="1"/>
          <p:nvPr/>
        </p:nvSpPr>
        <p:spPr>
          <a:xfrm>
            <a:off x="6469951" y="5844709"/>
            <a:ext cx="306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FF00"/>
                </a:solidFill>
              </a:rPr>
              <a:t>Actie</a:t>
            </a:r>
          </a:p>
        </p:txBody>
      </p:sp>
    </p:spTree>
    <p:extLst>
      <p:ext uri="{BB962C8B-B14F-4D97-AF65-F5344CB8AC3E}">
        <p14:creationId xmlns:p14="http://schemas.microsoft.com/office/powerpoint/2010/main" val="419571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4384</TotalTime>
  <Words>872</Words>
  <Application>Microsoft Office PowerPoint</Application>
  <PresentationFormat>Diavoorstelling (4:3)</PresentationFormat>
  <Paragraphs>207</Paragraphs>
  <Slides>16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Candara</vt:lpstr>
      <vt:lpstr>Kantoorthema</vt:lpstr>
      <vt:lpstr>Timeline</vt:lpstr>
      <vt:lpstr>Grammar – Bijvoeglijk naamwoord en Bijwoord</vt:lpstr>
      <vt:lpstr>Grammar – Bijvoeglijk naamwoord en Bijwoord</vt:lpstr>
      <vt:lpstr>Grammar – Bijvoeglijk naamwoord en Bijwoord</vt:lpstr>
      <vt:lpstr>Grammar – Bijvoeglijk naamwoord en Bijwoord</vt:lpstr>
      <vt:lpstr>Grammar – Bijvoeglijk naamwoord en Bijwoord</vt:lpstr>
      <vt:lpstr>Grammar – Bijvoeglijk naamwoord en Bijwoord</vt:lpstr>
      <vt:lpstr>Grammar – Beschrijven</vt:lpstr>
      <vt:lpstr>Grammar – Beschrijven</vt:lpstr>
      <vt:lpstr>PowerPoint-presentatie</vt:lpstr>
      <vt:lpstr>PowerPoint-presentatie</vt:lpstr>
      <vt:lpstr>Grammar – Beschrijven</vt:lpstr>
      <vt:lpstr>Grammar – Beschrijven </vt:lpstr>
      <vt:lpstr>Grammar – Beschrijven</vt:lpstr>
      <vt:lpstr>Grammar – Beschrijven</vt:lpstr>
      <vt:lpstr>Work on your 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E.A.M. Kuindersma</dc:creator>
  <cp:lastModifiedBy>Ellen Kuindersma - Hornman</cp:lastModifiedBy>
  <cp:revision>191</cp:revision>
  <dcterms:created xsi:type="dcterms:W3CDTF">2014-08-28T16:41:32Z</dcterms:created>
  <dcterms:modified xsi:type="dcterms:W3CDTF">2022-03-08T14:00:16Z</dcterms:modified>
</cp:coreProperties>
</file>